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8" r:id="rId1"/>
  </p:sldMasterIdLst>
  <p:notesMasterIdLst>
    <p:notesMasterId r:id="rId11"/>
  </p:notesMasterIdLst>
  <p:sldIdLst>
    <p:sldId id="256" r:id="rId2"/>
    <p:sldId id="283" r:id="rId3"/>
    <p:sldId id="257" r:id="rId4"/>
    <p:sldId id="258" r:id="rId5"/>
    <p:sldId id="279" r:id="rId6"/>
    <p:sldId id="287" r:id="rId7"/>
    <p:sldId id="282" r:id="rId8"/>
    <p:sldId id="284" r:id="rId9"/>
    <p:sldId id="27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2" autoAdjust="0"/>
    <p:restoredTop sz="94660"/>
  </p:normalViewPr>
  <p:slideViewPr>
    <p:cSldViewPr snapToGrid="0">
      <p:cViewPr varScale="1">
        <p:scale>
          <a:sx n="69" d="100"/>
          <a:sy n="69" d="100"/>
        </p:scale>
        <p:origin x="77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6F0FB-E335-4E42-9049-FAF0D86A0354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00F5B-4AB4-4BE1-8324-DE45798AD9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320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200F5B-4AB4-4BE1-8324-DE45798AD99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097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0052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0750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4891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01915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8932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4037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1353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6167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6325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8894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9677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0669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5751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4843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2050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7965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3685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95FE477-C1AA-43ED-999C-A3A744BAB50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F849E-C2A3-4AA7-9799-B64E280E8A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3664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6140" y="1450344"/>
            <a:ext cx="10150997" cy="2586828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Магистерская диссертация на тему: «Иск и право на иск в современном процессуальном праве»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16637" y="3152531"/>
            <a:ext cx="68753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Исполнитель: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Научный руководитель: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893678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4909" y="983673"/>
            <a:ext cx="8617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10659" y="258818"/>
            <a:ext cx="8303299" cy="769441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 wrap="none">
            <a:spAutoFit/>
          </a:bodyPr>
          <a:lstStyle/>
          <a:p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Актуальность темы исследования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332509" y="2507674"/>
            <a:ext cx="3841380" cy="3020290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науке присутствует недостаток исследований вопросов иска и права на иск</a:t>
            </a:r>
          </a:p>
        </p:txBody>
      </p:sp>
      <p:sp>
        <p:nvSpPr>
          <p:cNvPr id="7" name="Овал 6"/>
          <p:cNvSpPr/>
          <p:nvPr/>
        </p:nvSpPr>
        <p:spPr>
          <a:xfrm>
            <a:off x="4173889" y="3861954"/>
            <a:ext cx="4208110" cy="2621973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Будущий Единый ГПК РФ должен вобрать в себя лучшее из правовых норм регламентирующих вопросы иска и права на иск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382001" y="2632364"/>
            <a:ext cx="3810000" cy="2895600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Постепенное введение «электронного правосудия» предопределяет исследование вопросов иска и права на иск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18291892">
            <a:off x="2645892" y="1727835"/>
            <a:ext cx="1620982" cy="304800"/>
          </a:xfrm>
          <a:prstGeom prst="righ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6200000">
            <a:off x="5316890" y="2624158"/>
            <a:ext cx="1620982" cy="304800"/>
          </a:xfrm>
          <a:prstGeom prst="righ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3956915">
            <a:off x="8137954" y="1785380"/>
            <a:ext cx="1620982" cy="304800"/>
          </a:xfrm>
          <a:prstGeom prst="righ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2134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549" y="248458"/>
            <a:ext cx="9404723" cy="967979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/>
          <a:lstStyle/>
          <a:p>
            <a:pPr algn="ctr"/>
            <a:r>
              <a:rPr lang="ru-RU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Объект и предмет исследования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0549" y="4494586"/>
            <a:ext cx="5256584" cy="120032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defTabSz="457200">
              <a:spcBef>
                <a:spcPct val="0"/>
              </a:spcBef>
            </a:pPr>
            <a:r>
              <a:rPr 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B</a:t>
            </a:r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. Предмет </a:t>
            </a:r>
            <a:r>
              <a:rPr lang="ru-RU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исследования</a:t>
            </a:r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: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иск и право на иск в современном процессуальном праве.</a:t>
            </a:r>
            <a:endParaRPr lang="ru-RU" sz="24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2011" y="1547461"/>
            <a:ext cx="5677876" cy="2616101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defTabSz="457200">
              <a:spcBef>
                <a:spcPct val="0"/>
              </a:spcBef>
            </a:pPr>
            <a:r>
              <a:rPr 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A</a:t>
            </a:r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. Объект </a:t>
            </a:r>
            <a:r>
              <a:rPr lang="ru-RU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исследования</a:t>
            </a:r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: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процессуальные отношения, в условиях функционирования которых осуществляется судебная защита нарушенных прав.</a:t>
            </a:r>
          </a:p>
          <a:p>
            <a:pPr algn="ctr" defTabSz="457200">
              <a:spcBef>
                <a:spcPct val="0"/>
              </a:spcBef>
            </a:pPr>
            <a:endParaRPr lang="ru-RU" sz="440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849887" y="2111419"/>
            <a:ext cx="5486520" cy="3380694"/>
          </a:xfrm>
          <a:prstGeom prst="ellipse">
            <a:avLst/>
          </a:prstGeom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69935" y="2547735"/>
            <a:ext cx="3144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0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531640" y="3286889"/>
            <a:ext cx="2161309" cy="109098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innerShdw blurRad="114300">
              <a:prstClr val="black"/>
            </a:inn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382781" y="3632325"/>
            <a:ext cx="3144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2000" b="1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b="1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2442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0428" y="0"/>
            <a:ext cx="9404723" cy="9144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исследования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955473" y="1924793"/>
            <a:ext cx="4530436" cy="2679866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исследования: всестороннее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исследование действующего законодательства, регламентирующего механизмы исковой формы защиты прав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человека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496628" y="1496790"/>
            <a:ext cx="2576945" cy="1745672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теорий иска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31273" y="3594266"/>
            <a:ext cx="2576945" cy="1745672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концепций права на иск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085829" y="5082683"/>
            <a:ext cx="2576945" cy="1745672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классификаций и видов исков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953707" y="3731823"/>
            <a:ext cx="2576945" cy="1745672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предпосылок права на предъявление иска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9318206" y="1640775"/>
            <a:ext cx="2576945" cy="1745672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проблем реализации права на иск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631407" y="5130787"/>
            <a:ext cx="2576945" cy="1745672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элементного состава иска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лево 13"/>
          <p:cNvSpPr/>
          <p:nvPr/>
        </p:nvSpPr>
        <p:spPr>
          <a:xfrm rot="14806465">
            <a:off x="7121939" y="4690559"/>
            <a:ext cx="565102" cy="238369"/>
          </a:xfrm>
          <a:prstGeom prst="lef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лево 14"/>
          <p:cNvSpPr/>
          <p:nvPr/>
        </p:nvSpPr>
        <p:spPr>
          <a:xfrm rot="17758836">
            <a:off x="4736980" y="4693222"/>
            <a:ext cx="565102" cy="238369"/>
          </a:xfrm>
          <a:prstGeom prst="lef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лево 15"/>
          <p:cNvSpPr/>
          <p:nvPr/>
        </p:nvSpPr>
        <p:spPr>
          <a:xfrm rot="20441175">
            <a:off x="3367787" y="3818566"/>
            <a:ext cx="565102" cy="238369"/>
          </a:xfrm>
          <a:prstGeom prst="lef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лево 17"/>
          <p:cNvSpPr/>
          <p:nvPr/>
        </p:nvSpPr>
        <p:spPr>
          <a:xfrm rot="1396540">
            <a:off x="3152602" y="2601795"/>
            <a:ext cx="565102" cy="238369"/>
          </a:xfrm>
          <a:prstGeom prst="lef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лево 18"/>
          <p:cNvSpPr/>
          <p:nvPr/>
        </p:nvSpPr>
        <p:spPr>
          <a:xfrm rot="12223465">
            <a:off x="8417025" y="3835430"/>
            <a:ext cx="565102" cy="238369"/>
          </a:xfrm>
          <a:prstGeom prst="lef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лево 19"/>
          <p:cNvSpPr/>
          <p:nvPr/>
        </p:nvSpPr>
        <p:spPr>
          <a:xfrm rot="9595714">
            <a:off x="8619507" y="2622086"/>
            <a:ext cx="565102" cy="238369"/>
          </a:xfrm>
          <a:prstGeom prst="lef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Выгнутая влево стрелка 21"/>
          <p:cNvSpPr/>
          <p:nvPr/>
        </p:nvSpPr>
        <p:spPr>
          <a:xfrm rot="21055198">
            <a:off x="313670" y="2924299"/>
            <a:ext cx="401782" cy="1339933"/>
          </a:xfrm>
          <a:prstGeom prst="curvedRigh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Выгнутая влево стрелка 22"/>
          <p:cNvSpPr/>
          <p:nvPr/>
        </p:nvSpPr>
        <p:spPr>
          <a:xfrm rot="14060121">
            <a:off x="9653727" y="5368026"/>
            <a:ext cx="467234" cy="1435489"/>
          </a:xfrm>
          <a:prstGeom prst="curvedRigh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Выгнутая влево стрелка 23"/>
          <p:cNvSpPr/>
          <p:nvPr/>
        </p:nvSpPr>
        <p:spPr>
          <a:xfrm rot="16200000">
            <a:off x="5978411" y="5908793"/>
            <a:ext cx="332163" cy="1260760"/>
          </a:xfrm>
          <a:prstGeom prst="curvedRigh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Выгнутая влево стрелка 24"/>
          <p:cNvSpPr/>
          <p:nvPr/>
        </p:nvSpPr>
        <p:spPr>
          <a:xfrm rot="18640850">
            <a:off x="2308027" y="5494887"/>
            <a:ext cx="467234" cy="1435489"/>
          </a:xfrm>
          <a:prstGeom prst="curvedRigh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Выгнутая влево стрелка 25"/>
          <p:cNvSpPr/>
          <p:nvPr/>
        </p:nvSpPr>
        <p:spPr>
          <a:xfrm rot="10800000">
            <a:off x="11558775" y="3014076"/>
            <a:ext cx="537021" cy="1435489"/>
          </a:xfrm>
          <a:prstGeom prst="curvedRigh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7896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4015924" y="1874426"/>
            <a:ext cx="4117882" cy="1339057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39609" y="2289140"/>
            <a:ext cx="31288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Концепции понимания иска</a:t>
            </a:r>
          </a:p>
        </p:txBody>
      </p:sp>
      <p:sp>
        <p:nvSpPr>
          <p:cNvPr id="27" name="Овал 26"/>
          <p:cNvSpPr/>
          <p:nvPr/>
        </p:nvSpPr>
        <p:spPr>
          <a:xfrm>
            <a:off x="343898" y="1661256"/>
            <a:ext cx="2476088" cy="2424546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Материально-правовая концепция</a:t>
            </a:r>
          </a:p>
        </p:txBody>
      </p:sp>
      <p:sp>
        <p:nvSpPr>
          <p:cNvPr id="44" name="Стрелка вниз 43"/>
          <p:cNvSpPr/>
          <p:nvPr/>
        </p:nvSpPr>
        <p:spPr>
          <a:xfrm rot="5400000">
            <a:off x="3141441" y="2097432"/>
            <a:ext cx="364087" cy="767479"/>
          </a:xfrm>
          <a:prstGeom prst="down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  <p:sp>
        <p:nvSpPr>
          <p:cNvPr id="45" name="Стрелка вниз 44"/>
          <p:cNvSpPr/>
          <p:nvPr/>
        </p:nvSpPr>
        <p:spPr>
          <a:xfrm rot="16200000">
            <a:off x="8790259" y="2100415"/>
            <a:ext cx="364087" cy="767479"/>
          </a:xfrm>
          <a:prstGeom prst="down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  <p:sp>
        <p:nvSpPr>
          <p:cNvPr id="48" name="Стрелка вниз 47"/>
          <p:cNvSpPr/>
          <p:nvPr/>
        </p:nvSpPr>
        <p:spPr>
          <a:xfrm rot="2362985">
            <a:off x="4254220" y="3193984"/>
            <a:ext cx="364087" cy="767479"/>
          </a:xfrm>
          <a:prstGeom prst="down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  <p:sp>
        <p:nvSpPr>
          <p:cNvPr id="49" name="Стрелка вниз 48"/>
          <p:cNvSpPr/>
          <p:nvPr/>
        </p:nvSpPr>
        <p:spPr>
          <a:xfrm rot="19512116">
            <a:off x="7494200" y="3262665"/>
            <a:ext cx="364087" cy="767479"/>
          </a:xfrm>
          <a:prstGeom prst="down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133599" y="3866610"/>
            <a:ext cx="3173694" cy="2118554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Процессуально-правовая концепция</a:t>
            </a:r>
          </a:p>
        </p:txBody>
      </p:sp>
      <p:sp>
        <p:nvSpPr>
          <p:cNvPr id="20" name="Овал 19"/>
          <p:cNvSpPr/>
          <p:nvPr/>
        </p:nvSpPr>
        <p:spPr>
          <a:xfrm>
            <a:off x="7331376" y="3866610"/>
            <a:ext cx="3031823" cy="2118554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двух самостоятельных категорий</a:t>
            </a:r>
          </a:p>
        </p:txBody>
      </p:sp>
      <p:sp>
        <p:nvSpPr>
          <p:cNvPr id="21" name="Овал 20"/>
          <p:cNvSpPr/>
          <p:nvPr/>
        </p:nvSpPr>
        <p:spPr>
          <a:xfrm>
            <a:off x="9515628" y="1661256"/>
            <a:ext cx="2604655" cy="2424546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единого понятия и двух сторон иска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47879" y="444001"/>
            <a:ext cx="832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ru-RU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Теория иска в отечественном правоведении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934253" y="1833263"/>
            <a:ext cx="4117882" cy="1339057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70149" y="2229587"/>
            <a:ext cx="30460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Концепции права на иск</a:t>
            </a:r>
          </a:p>
        </p:txBody>
      </p:sp>
      <p:sp>
        <p:nvSpPr>
          <p:cNvPr id="27" name="Овал 26"/>
          <p:cNvSpPr/>
          <p:nvPr/>
        </p:nvSpPr>
        <p:spPr>
          <a:xfrm>
            <a:off x="1969176" y="3908198"/>
            <a:ext cx="2852206" cy="2118529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Материально-правовая концепция</a:t>
            </a:r>
          </a:p>
        </p:txBody>
      </p:sp>
      <p:sp>
        <p:nvSpPr>
          <p:cNvPr id="44" name="Стрелка вниз 43"/>
          <p:cNvSpPr/>
          <p:nvPr/>
        </p:nvSpPr>
        <p:spPr>
          <a:xfrm rot="2620975">
            <a:off x="3819562" y="3081105"/>
            <a:ext cx="364087" cy="767479"/>
          </a:xfrm>
          <a:prstGeom prst="down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  <p:sp>
        <p:nvSpPr>
          <p:cNvPr id="48" name="Стрелка вниз 47"/>
          <p:cNvSpPr/>
          <p:nvPr/>
        </p:nvSpPr>
        <p:spPr>
          <a:xfrm rot="19294178">
            <a:off x="7850702" y="3192331"/>
            <a:ext cx="364087" cy="767479"/>
          </a:xfrm>
          <a:prstGeom prst="down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7290217" y="3989831"/>
            <a:ext cx="2865165" cy="2036896"/>
          </a:xfrm>
          <a:prstGeom prst="ellipse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Процессуально-правовая концепция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31006" y="484909"/>
            <a:ext cx="8324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Концепции права на иск в отечественном правоведении</a:t>
            </a:r>
          </a:p>
        </p:txBody>
      </p:sp>
    </p:spTree>
    <p:extLst>
      <p:ext uri="{BB962C8B-B14F-4D97-AF65-F5344CB8AC3E}">
        <p14:creationId xmlns:p14="http://schemas.microsoft.com/office/powerpoint/2010/main" val="9151200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923803" y="795647"/>
            <a:ext cx="8502733" cy="1840676"/>
          </a:xfrm>
          <a:prstGeom prst="roundRect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Применимо к правилам подведомственности и подсудности правильнее использовать обобщающий термин «компетенция», т.к. это понятие на наш взгляд глубже отражает сущность рассматриваемых явлений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00052" y="4952010"/>
            <a:ext cx="8512629" cy="1905990"/>
          </a:xfrm>
          <a:prstGeom prst="roundRect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наш взгляд п. 2 ч. 1 ст. 134 ГПК РФ следует изложить в следующей редакции: «имеется вступившее в законную силу решение суда по спору между теми же сторонами, о том же предмете и по тем же основаниям или определение суда о прекращении производства по делу в связи с принятием отказа истца от иска или утверждением мирового соглашения сторон, либо определение об отказе в принятии искового заявления, заявления».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00053" y="2707574"/>
            <a:ext cx="8522526" cy="2169226"/>
          </a:xfrm>
          <a:prstGeom prst="roundRect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в содержании Главы 3 ГПК РФ и Главы 4 АПК РФ закрепить нормативную дефиницию категории «подсудность», следующего содержания: «Подсудность есть установленная законом совокупность признаков (свойств) характера дела, позволяющую отнести его к ведению того или иного суда, а также порядок разрешения вопросов передачи дела из одного суда в другой в соответствии с их подсудностью».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60567" y="135662"/>
            <a:ext cx="87521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Перспективы развития института иска</a:t>
            </a: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760022" y="1674420"/>
            <a:ext cx="926275" cy="2291938"/>
          </a:xfrm>
          <a:prstGeom prst="curvedRigh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  <p:sp>
        <p:nvSpPr>
          <p:cNvPr id="11" name="Выгнутая вправо стрелка 10"/>
          <p:cNvSpPr/>
          <p:nvPr/>
        </p:nvSpPr>
        <p:spPr>
          <a:xfrm>
            <a:off x="10604665" y="3538847"/>
            <a:ext cx="1104405" cy="2481942"/>
          </a:xfrm>
          <a:prstGeom prst="curvedLeftArrow">
            <a:avLst/>
          </a:prstGeom>
          <a:ln>
            <a:solidFill>
              <a:schemeClr val="bg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645226" y="872418"/>
            <a:ext cx="8502733" cy="3085453"/>
          </a:xfrm>
          <a:prstGeom prst="roundRect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возникла концептуальная необходимость в закреплении в тексте ГПК РФ положений о возможности возложения на недобросовестную сторону соответствующих судебных издержек, а в свою очередь в тексте АПК РФ необходимо предусмотреть возможность взыскания компенсации за фактическую потерю времени.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482437" y="206124"/>
            <a:ext cx="87521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Перспективы развития института </a:t>
            </a:r>
            <a:r>
              <a:rPr lang="ru-RU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иска </a:t>
            </a:r>
            <a:r>
              <a:rPr lang="ru-RU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(продолжение)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82437" y="4100945"/>
            <a:ext cx="8800604" cy="2697525"/>
          </a:xfrm>
          <a:prstGeom prst="roundRect">
            <a:avLst/>
          </a:prstGeom>
          <a:ln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 smtClean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b="1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 правило о том, что все заявления, подлежащие рассмотрению в рамках гражданского, административного, арбитражного судопроизводства следует принимать (при условии соблюдения общей подведомственности). В случае же нарушения правил подсудности (предъявления иска не в тот суд), следует законодательно обязать автоматическую передачу данного иска по подсудности в компетентный суд.</a:t>
            </a:r>
          </a:p>
        </p:txBody>
      </p:sp>
    </p:spTree>
    <p:extLst>
      <p:ext uri="{BB962C8B-B14F-4D97-AF65-F5344CB8AC3E}">
        <p14:creationId xmlns:p14="http://schemas.microsoft.com/office/powerpoint/2010/main" val="20659233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4873" y="1911927"/>
            <a:ext cx="70381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8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8080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1101</TotalTime>
  <Words>471</Words>
  <Application>Microsoft Office PowerPoint</Application>
  <PresentationFormat>Широкоэкранный</PresentationFormat>
  <Paragraphs>39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Ион</vt:lpstr>
      <vt:lpstr>Магистерская диссертация на тему: «Иск и право на иск в современном процессуальном праве»   </vt:lpstr>
      <vt:lpstr>Презентация PowerPoint</vt:lpstr>
      <vt:lpstr>Объект и предмет исследования</vt:lpstr>
      <vt:lpstr>Цель и задачи исследования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Максим</cp:lastModifiedBy>
  <cp:revision>90</cp:revision>
  <dcterms:created xsi:type="dcterms:W3CDTF">2015-06-09T12:24:58Z</dcterms:created>
  <dcterms:modified xsi:type="dcterms:W3CDTF">2019-10-06T10:48:36Z</dcterms:modified>
</cp:coreProperties>
</file>